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8" r:id="rId3"/>
    <p:sldId id="263" r:id="rId4"/>
    <p:sldId id="259" r:id="rId5"/>
    <p:sldId id="264" r:id="rId6"/>
    <p:sldId id="265" r:id="rId7"/>
    <p:sldId id="266" r:id="rId8"/>
    <p:sldId id="267" r:id="rId9"/>
    <p:sldId id="268" r:id="rId10"/>
    <p:sldId id="272" r:id="rId11"/>
    <p:sldId id="273" r:id="rId12"/>
    <p:sldId id="274" r:id="rId13"/>
    <p:sldId id="270" r:id="rId14"/>
    <p:sldId id="275" r:id="rId15"/>
    <p:sldId id="271" r:id="rId16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2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.png"  /><Relationship Id="rId11" Type="http://schemas.openxmlformats.org/officeDocument/2006/relationships/image" Target="../media/image10.png"  /><Relationship Id="rId12" Type="http://schemas.openxmlformats.org/officeDocument/2006/relationships/image" Target="../media/image8.png"  /><Relationship Id="rId13" Type="http://schemas.openxmlformats.org/officeDocument/2006/relationships/image" Target="../media/image8.png"  /><Relationship Id="rId14" Type="http://schemas.openxmlformats.org/officeDocument/2006/relationships/image" Target="../media/image11.png"  /><Relationship Id="rId15" Type="http://schemas.openxmlformats.org/officeDocument/2006/relationships/image" Target="../media/image8.png"  /><Relationship Id="rId16" Type="http://schemas.openxmlformats.org/officeDocument/2006/relationships/image" Target="../media/image12.png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8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54500" y="12369800"/>
            <a:ext cx="202311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86000" y="4686300"/>
            <a:ext cx="19812000" cy="1866900"/>
          </a:xfrm>
          <a:prstGeom prst="rect">
            <a:avLst/>
          </a:prstGeom>
        </p:spPr>
        <p:txBody>
          <a:bodyPr lIns="0" tIns="113707" rIns="0" bIns="0" anchor="t"/>
          <a:lstStyle/>
          <a:p>
            <a:pPr lvl="0" algn="ctr">
              <a:lnSpc>
                <a:spcPct val="102089"/>
              </a:lnSpc>
              <a:defRPr/>
            </a:pPr>
            <a:r>
              <a:rPr lang="ko-KR" sz="8900" b="0" i="0" u="none" strike="noStrike" spc="104">
                <a:solidFill>
                  <a:srgbClr val="000000"/>
                </a:solidFill>
                <a:ea typeface="NanumBarunGothic Bold"/>
              </a:rPr>
              <a:t>2025년2학기_SE_과제</a:t>
            </a:r>
            <a:endParaRPr lang="ko-KR" sz="8900" b="0" i="0" u="none" strike="noStrike" spc="104">
              <a:solidFill>
                <a:srgbClr val="000000"/>
              </a:solidFill>
              <a:ea typeface="NanumBarunGothic Bold"/>
            </a:endParaRPr>
          </a:p>
          <a:p>
            <a:pPr lvl="0" algn="ctr">
              <a:lnSpc>
                <a:spcPct val="102089"/>
              </a:lnSpc>
              <a:defRPr/>
            </a:pPr>
            <a:r>
              <a:rPr lang="ko-KR" sz="8900" b="0" i="0" u="none" strike="noStrike" spc="104">
                <a:solidFill>
                  <a:srgbClr val="000000"/>
                </a:solidFill>
                <a:ea typeface="NanumBarunGothic Bold"/>
              </a:rPr>
              <a:t>_</a:t>
            </a:r>
            <a:r>
              <a:rPr lang="en-US" altLang="ko-KR" sz="8900" b="0" i="0" u="none" strike="noStrike" spc="104">
                <a:solidFill>
                  <a:srgbClr val="000000"/>
                </a:solidFill>
                <a:ea typeface="NanumBarunGothic Bold"/>
              </a:rPr>
              <a:t>32214391_</a:t>
            </a:r>
            <a:r>
              <a:rPr lang="ko-KR" altLang="en-US" sz="8900" b="0" i="0" u="none" strike="noStrike" spc="104">
                <a:solidFill>
                  <a:srgbClr val="000000"/>
                </a:solidFill>
                <a:ea typeface="NanumBarunGothic Bold"/>
              </a:rPr>
              <a:t>조현수</a:t>
            </a:r>
            <a:r>
              <a:rPr lang="ko-KR" sz="8900" b="0" i="0" u="none" strike="noStrike" spc="104">
                <a:solidFill>
                  <a:srgbClr val="000000"/>
                </a:solidFill>
                <a:ea typeface="NanumBarunGothic Bold"/>
              </a:rPr>
              <a:t>_</a:t>
            </a:r>
            <a:r>
              <a:rPr lang="en-US" altLang="ko-KR" sz="8900" b="0" i="0" u="none" strike="noStrike" spc="104">
                <a:solidFill>
                  <a:srgbClr val="000000"/>
                </a:solidFill>
                <a:ea typeface="NanumBarunGothic Bold"/>
              </a:rPr>
              <a:t>2</a:t>
            </a:r>
            <a:r>
              <a:rPr lang="ko-KR" altLang="en-US" sz="8900" b="0" i="0" u="none" strike="noStrike" spc="104">
                <a:solidFill>
                  <a:srgbClr val="000000"/>
                </a:solidFill>
                <a:ea typeface="NanumBarunGothic Bold"/>
              </a:rPr>
              <a:t>분반</a:t>
            </a:r>
            <a:endParaRPr lang="ko-KR" altLang="en-US" sz="8900" b="0" i="0" u="none" strike="noStrike" spc="104">
              <a:solidFill>
                <a:srgbClr val="000000"/>
              </a:solidFill>
              <a:ea typeface="NanumBarunGoth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43000" y="11671300"/>
            <a:ext cx="4241800" cy="952500"/>
          </a:xfrm>
          <a:prstGeom prst="rect">
            <a:avLst/>
          </a:prstGeom>
        </p:spPr>
        <p:txBody>
          <a:bodyPr anchor="t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2666" b="0" i="0" u="none" strike="noStrike">
                <a:solidFill>
                  <a:srgbClr val="000000"/>
                </a:solidFill>
                <a:latin typeface="NanumBarunGothic"/>
              </a:rPr>
              <a:t>조현수</a:t>
            </a:r>
            <a:endParaRPr lang="ko-KR" altLang="en-US" sz="2666" b="0" i="0" u="none" strike="noStrike">
              <a:solidFill>
                <a:srgbClr val="000000"/>
              </a:solidFill>
              <a:latin typeface="NanumBarunGothic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en" sz="2666" b="0" i="0" u="none" strike="noStrike">
                <a:solidFill>
                  <a:srgbClr val="000000"/>
                </a:solidFill>
                <a:latin typeface="NanumBarunGothic"/>
              </a:rPr>
              <a:t>20</a:t>
            </a:r>
            <a:r>
              <a:rPr lang="en-US" altLang="ko-KR" sz="2666" b="0" i="0" u="none" strike="noStrike">
                <a:solidFill>
                  <a:srgbClr val="000000"/>
                </a:solidFill>
                <a:latin typeface="NanumBarunGothic"/>
              </a:rPr>
              <a:t>25</a:t>
            </a:r>
            <a:r>
              <a:rPr lang="en" sz="2666" b="0" i="0" u="none" strike="noStrike">
                <a:solidFill>
                  <a:srgbClr val="000000"/>
                </a:solidFill>
                <a:latin typeface="NanumBarunGothic"/>
              </a:rPr>
              <a:t> presentation </a:t>
            </a:r>
            <a:endParaRPr lang="en" sz="2666" b="0" i="0" u="none" strike="noStrike">
              <a:solidFill>
                <a:srgbClr val="000000"/>
              </a:solidFill>
              <a:latin typeface="NanumBarunGoth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91600" y="3810000"/>
            <a:ext cx="5867400" cy="711200"/>
          </a:xfrm>
          <a:prstGeom prst="rect">
            <a:avLst/>
          </a:prstGeom>
        </p:spPr>
        <p:txBody>
          <a:bodyPr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4000" b="0" i="0" u="none" strike="noStrike">
                <a:solidFill>
                  <a:srgbClr val="000000"/>
                </a:solidFill>
                <a:latin typeface="NanumBarunGothic"/>
              </a:rPr>
              <a:t>2025</a:t>
            </a:r>
            <a:r>
              <a:rPr lang="ko-KR" altLang="en-US" sz="4000" b="0" i="0" u="none" strike="noStrike">
                <a:solidFill>
                  <a:srgbClr val="000000"/>
                </a:solidFill>
                <a:latin typeface="NanumBarunGothic"/>
              </a:rPr>
              <a:t> </a:t>
            </a:r>
            <a:r>
              <a:rPr lang="en" sz="4000" b="0" i="0" u="none" strike="noStrike">
                <a:solidFill>
                  <a:srgbClr val="000000"/>
                </a:solidFill>
                <a:latin typeface="NanumBarunGothic"/>
              </a:rPr>
              <a:t>Presentation</a:t>
            </a:r>
            <a:endParaRPr lang="en" sz="4000" b="0" i="0" u="none" strike="noStrike">
              <a:solidFill>
                <a:srgbClr val="000000"/>
              </a:solidFill>
              <a:latin typeface="NanumBarunGothic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828800" y="9220200"/>
            <a:ext cx="19812000" cy="1866900"/>
          </a:xfrm>
          <a:prstGeom prst="rect">
            <a:avLst/>
          </a:prstGeom>
        </p:spPr>
        <p:txBody>
          <a:bodyPr lIns="0" tIns="113707" rIns="0" bIns="0" anchor="t"/>
          <a:p>
            <a:pPr marL="0" lvl="0" indent="0" defTabSz="914400" rtl="0" eaLnBrk="1" latinLnBrk="0" hangingPunct="1">
              <a:lnSpc>
                <a:spcPct val="10208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900" b="0" i="0" u="none" strike="noStrike" kern="1200" cap="none" spc="104" normalizeH="0" baseline="0" mc:Ignorable="hp" hp:hslEmbossed="0">
                <a:solidFill>
                  <a:srgbClr val="595959"/>
                </a:solidFill>
                <a:ea typeface="NanumBarunGothic Bold"/>
              </a:rPr>
              <a:t>주스납품시스템</a:t>
            </a:r>
            <a:r>
              <a:rPr xmlns:mc="http://schemas.openxmlformats.org/markup-compatibility/2006" xmlns:hp="http://schemas.haansoft.com/office/presentation/8.0" kumimoji="0" lang="en-US" altLang="ko-KR" sz="4900" b="0" i="0" u="none" strike="noStrike" kern="1200" cap="none" spc="104" normalizeH="0" baseline="0" mc:Ignorable="hp" hp:hslEmbossed="0">
                <a:solidFill>
                  <a:srgbClr val="595959"/>
                </a:solidFill>
                <a:ea typeface="NanumBarunGothic Bold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4900" b="0" i="0" u="none" strike="noStrike" kern="1200" cap="none" spc="104" normalizeH="0" baseline="0" mc:Ignorable="hp" hp:hslEmbossed="0">
                <a:solidFill>
                  <a:srgbClr val="595959"/>
                </a:solidFill>
                <a:ea typeface="NanumBarunGothic Bold"/>
              </a:rPr>
              <a:t> 주스 납품 업체에서 원재료 재고 관리와 </a:t>
            </a:r>
            <a:endParaRPr xmlns:mc="http://schemas.openxmlformats.org/markup-compatibility/2006" xmlns:hp="http://schemas.haansoft.com/office/presentation/8.0" kumimoji="0" lang="ko-KR" altLang="en-US" sz="4900" b="0" i="0" u="none" strike="noStrike" kern="1200" cap="none" spc="104" normalizeH="0" baseline="0" mc:Ignorable="hp" hp:hslEmbossed="0">
              <a:solidFill>
                <a:srgbClr val="595959"/>
              </a:solidFill>
              <a:ea typeface="NanumBarunGothic Bold"/>
            </a:endParaRPr>
          </a:p>
          <a:p>
            <a:pPr marL="0" lvl="0" indent="0" defTabSz="914400" rtl="0" eaLnBrk="1" latinLnBrk="0" hangingPunct="1">
              <a:lnSpc>
                <a:spcPct val="10208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900" b="0" i="0" u="none" strike="noStrike" kern="1200" cap="none" spc="104" normalizeH="0" baseline="0" mc:Ignorable="hp" hp:hslEmbossed="0">
                <a:solidFill>
                  <a:srgbClr val="595959"/>
                </a:solidFill>
                <a:ea typeface="NanumBarunGothic Bold"/>
              </a:rPr>
              <a:t>판매 효율성을 높이기 위한 관리 시스템</a:t>
            </a:r>
            <a:endParaRPr xmlns:mc="http://schemas.openxmlformats.org/markup-compatibility/2006" xmlns:hp="http://schemas.haansoft.com/office/presentation/8.0" kumimoji="0" lang="ko-KR" altLang="en-US" sz="4900" b="0" i="0" u="none" strike="noStrike" kern="1200" cap="none" spc="104" normalizeH="0" baseline="0" mc:Ignorable="hp" hp:hslEmbossed="0">
              <a:solidFill>
                <a:srgbClr val="595959"/>
              </a:solidFill>
              <a:ea typeface="NanumBarunGothi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클래스 설계 원칙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SRP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381000" y="3124200"/>
            <a:ext cx="82296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Fruit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라는 추상 클래스를 선언함 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 이 클래스는 과일이라는 역할과 간단한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blend()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라는 함수 외에는 책임을 지지 않아서 </a:t>
            </a: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단일 책임 원칙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을 만족함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15400" y="2971800"/>
            <a:ext cx="14325600" cy="995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1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클래스 설계 원칙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OCP,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LSP, DIP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381000" y="3124200"/>
            <a:ext cx="11049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 이 클래스는 과일이라는 역할과 간단한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blend()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라는 함수 외에는 책임을 지지 않아서 </a:t>
            </a: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단일 책임 원칙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을 만족함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또한 전체 코드가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Fruit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라는 추상화에 의존하게 하여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DIP(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의존 책임 원칙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과일의 하위 클래스도 모두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Fruit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로 대체 가능하게 하여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LSP(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리스코프 치환 원칙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를 만족시킬 수 있다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73736" y="3581400"/>
            <a:ext cx="12276863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3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클래스 설계 원칙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OCP,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ISP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381000" y="9067800"/>
            <a:ext cx="11049000" cy="35052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Fruit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라는 클래스의 기존  코드는 수정하지 않으면서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(Open),    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확장하는 과일들을 자유롭게 추가 가능하다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(Close)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435" y="2895600"/>
            <a:ext cx="11166765" cy="624581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020800" y="2895600"/>
            <a:ext cx="6781800" cy="6310264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2192000" y="8991600"/>
            <a:ext cx="11049000" cy="35052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고객과 관리자용 기능을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ISP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로 분리함을 통해 서로의 영역에 접근하지 못하게 한다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45470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아키텍쳐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 MVC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15600" y="1180424"/>
            <a:ext cx="13335000" cy="12078376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381000" y="3124200"/>
            <a:ext cx="99822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Model(보라색)</a:t>
            </a:r>
            <a:r>
              <a: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은 User, Order, Juice 클래스 등 시스템의 핵심 데이터와 비즈니스 로직을 담당</a:t>
            </a:r>
            <a:endPara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View(초록색)</a:t>
            </a:r>
            <a:r>
              <a: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는 로그인 페이지, 상품 목록 페이지처럼 사용자에게 실제로 보여지는 UI(사용자 인터페이스) 부분을 의미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Controller(파란색)</a:t>
            </a:r>
            <a:r>
              <a: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는 OrderController, MemberController처럼 사용자의 입력을 받아 Model의 데이터를 변경하거나 View를 갱신하는 중재자 역할</a:t>
            </a:r>
            <a:endPara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이 스타일은 각 부분의 관심사를 분리하여 코드의 </a:t>
            </a: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유지보수성</a:t>
            </a:r>
            <a:r>
              <a: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과</a:t>
            </a: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 재사용성</a:t>
            </a:r>
            <a:r>
              <a: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을 높이는 특징</a:t>
            </a:r>
            <a:endParaRPr xmlns:mc="http://schemas.openxmlformats.org/markup-compatibility/2006" xmlns:hp="http://schemas.haansoft.com/office/presentation/8.0" kumimoji="0" lang="ko-KR" altLang="en-US" sz="340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180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프레임워크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 Spring Boot + React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381000" y="3124200"/>
            <a:ext cx="115824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Spring Boot (Java):</a:t>
            </a:r>
            <a:r>
              <a: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SOLID 원칙과 지원하는 Java 프레임워크, 비즈니스 로직(Model)으로 구현하는 데 가장 적합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React (TypeScript):</a:t>
            </a:r>
            <a:r>
              <a: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'상품 목록', '로그인 페이지' 등 재사용 가능한 컴포넌트 기반으로 복잡한 사용자 인터페이스(View)를 효율적으로 구축, TypeScript를 통해 백엔드(Model)의 데이터 타입을 명확하게 처리</a:t>
            </a: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Spring Data JPA (ORM):</a:t>
            </a:r>
            <a:r>
              <a: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데이터베이스 테이블과 자동으로 매핑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개발자가 SQL 쿼리 대신 Java 코드에만 집중하여 개발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가능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61652" y="3505199"/>
            <a:ext cx="3764547" cy="335280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0" y="7239000"/>
            <a:ext cx="10021469" cy="58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0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디자인 패턴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Observer Pattern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0" y="4191000"/>
            <a:ext cx="11887200" cy="6716751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381000" y="3124200"/>
            <a:ext cx="11811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Order 클래스는 전혀 수정할 필요가 없습니다. 그저 Observer 인터페이스를 구현한 KakaoNotifier 클래스를 새로 만든 뒤, Order 객체에</a:t>
            </a:r>
            <a:r>
              <a: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등록하기만 하면 됨</a:t>
            </a:r>
            <a:r>
              <a: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(OCP)</a:t>
            </a:r>
            <a:endPara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옵저버 패턴 적용 시 (장점): Order 클래스는 오직 notifyObservers()라는 메서드 하나만 호출</a:t>
            </a:r>
            <a:r>
              <a: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 Order는 '누가' 알림을 받는지, '어떻게' 받는지 전혀 알 필요가 없다 </a:t>
            </a:r>
            <a:r>
              <a: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(SRP)</a:t>
            </a:r>
            <a:endParaRPr xmlns:mc="http://schemas.openxmlformats.org/markup-compatibility/2006" xmlns:hp="http://schemas.haansoft.com/office/presentation/8.0" kumimoji="0" lang="en-US" altLang="ko-KR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82971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2349500"/>
            <a:ext cx="10401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5486400"/>
            <a:ext cx="13576300" cy="6781800"/>
          </a:xfrm>
          <a:prstGeom prst="rect">
            <a:avLst/>
          </a:prstGeom>
        </p:spPr>
        <p:txBody>
          <a:bodyPr lIns="0" tIns="18288" rIns="0" bIns="0" anchor="t"/>
          <a:lstStyle/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자유롭게 주스에 포함될 과일을 선택하고 재고를 관리할 수 있어야 한다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 </a:t>
            </a:r>
            <a:endParaRPr lang="ko-KR" altLang="en-US" sz="35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06240"/>
              </a:lnSpc>
              <a:defRPr/>
            </a:pPr>
            <a:endParaRPr lang="en" sz="35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사용자는 새로운 제품이 나온 경우 알림을 통해서 해당 제품에 대한 안내를 받을 수 있어야한다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  <a:endParaRPr lang="en-US" altLang="ko-KR" sz="35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06240"/>
              </a:lnSpc>
              <a:defRPr/>
            </a:pPr>
            <a:endParaRPr lang="en" sz="35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관리자는 원재료와 주문에 대한 관리를 자유롭게 할 수 있어야한다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  <a:endParaRPr lang="en-US" altLang="ko-KR" sz="3500" b="0" i="0" u="none" strike="noStrike">
              <a:solidFill>
                <a:srgbClr val="000000"/>
              </a:solidFill>
              <a:latin typeface="맑은 고딕"/>
            </a:endParaRPr>
          </a:p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endParaRPr lang="en-US" altLang="ko-KR" sz="3500" b="0" i="0" u="none" strike="noStrike">
              <a:solidFill>
                <a:srgbClr val="000000"/>
              </a:solidFill>
              <a:latin typeface="맑은 고딕"/>
            </a:endParaRPr>
          </a:p>
          <a:p>
            <a:pPr marL="342900" lvl="1" indent="-342900" algn="l">
              <a:lnSpc>
                <a:spcPct val="10624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3500" b="0" i="0" u="none" strike="noStrike">
                <a:solidFill>
                  <a:srgbClr val="000000"/>
                </a:solidFill>
                <a:latin typeface="맑은 고딕"/>
              </a:rPr>
              <a:t>주문이 완료된 경우 자동으로 해당 레시피에 포함된 재료를 시스템이 자동으로 차감시켜야 한다</a:t>
            </a:r>
            <a:r>
              <a:rPr lang="en-US" altLang="ko-KR" sz="3500" b="0" i="0" u="none" strike="noStrike">
                <a:solidFill>
                  <a:srgbClr val="000000"/>
                </a:solidFill>
                <a:latin typeface="맑은 고딕"/>
              </a:rPr>
              <a:t>.</a:t>
            </a:r>
            <a:endParaRPr lang="en-US" altLang="ko-KR" sz="3500" b="0" i="0" u="none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3124200"/>
            <a:ext cx="13449300" cy="1282700"/>
          </a:xfrm>
          <a:prstGeom prst="rect">
            <a:avLst/>
          </a:prstGeom>
        </p:spPr>
        <p:txBody>
          <a:bodyPr anchor="t"/>
          <a:lstStyle/>
          <a:p>
            <a:pPr lvl="0" algn="l">
              <a:lnSpc>
                <a:spcPct val="116199"/>
              </a:lnSpc>
              <a:defRPr/>
            </a:pPr>
            <a:r>
              <a:rPr lang="ko-KR" altLang="en-US" sz="3500" b="1" i="0" u="none" strike="noStrike" spc="51">
                <a:solidFill>
                  <a:srgbClr val="000000"/>
                </a:solidFill>
                <a:latin typeface="맑은 고딕"/>
              </a:rPr>
              <a:t>다양한 종류의 과일을 자유롭게 혼합해서 판매하는 어떤 한 납품업체 </a:t>
            </a:r>
            <a:r>
              <a:rPr lang="en-US" altLang="ko-KR" sz="3500" b="1" i="0" u="none" strike="noStrike" spc="51">
                <a:solidFill>
                  <a:srgbClr val="000000"/>
                </a:solidFill>
                <a:latin typeface="맑은 고딕"/>
              </a:rPr>
              <a:t>A</a:t>
            </a:r>
            <a:r>
              <a:rPr lang="ko-KR" altLang="en-US" sz="3500" b="1" i="0" u="none" strike="noStrike" spc="51">
                <a:solidFill>
                  <a:srgbClr val="000000"/>
                </a:solidFill>
                <a:latin typeface="맑은 고딕"/>
              </a:rPr>
              <a:t>의 사장의 요청을 받아 주스납품 시스템을 구현</a:t>
            </a:r>
            <a:endParaRPr lang="ko-KR" altLang="en-US" sz="3500" b="1" i="0" u="none" strike="noStrike" spc="5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7300" y="927100"/>
            <a:ext cx="43053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주제 선정</a:t>
            </a:r>
            <a:endParaRPr lang="ko-KR" altLang="en-US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09520" y="-45719"/>
            <a:ext cx="9174481" cy="13761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2349500"/>
            <a:ext cx="23050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86100" y="3403600"/>
            <a:ext cx="18199100" cy="124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4445000" y="4000500"/>
            <a:ext cx="800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0" y="6375400"/>
            <a:ext cx="10198100" cy="618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995400" y="7531100"/>
            <a:ext cx="862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995400" y="8674100"/>
            <a:ext cx="862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95400" y="9829800"/>
            <a:ext cx="862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995400" y="10972800"/>
            <a:ext cx="8623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995400" y="12115800"/>
            <a:ext cx="86233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7900" y="6375400"/>
            <a:ext cx="10198100" cy="618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65300" y="7569200"/>
            <a:ext cx="86233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765300" y="8712200"/>
            <a:ext cx="86233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765300" y="9867900"/>
            <a:ext cx="8623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765300" y="11010900"/>
            <a:ext cx="86233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765300" y="12153900"/>
            <a:ext cx="86233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008100" y="11353800"/>
            <a:ext cx="8699500" cy="800100"/>
          </a:xfrm>
          <a:prstGeom prst="rect">
            <a:avLst/>
          </a:prstGeom>
        </p:spPr>
        <p:txBody>
          <a:bodyPr lIns="0" tIns="25908" rIns="0" bIns="0" anchor="t"/>
          <a:lstStyle/>
          <a:p>
            <a:pPr lvl="0" algn="ctr">
              <a:lnSpc>
                <a:spcPct val="10208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신제품 알림은 누락되거나 중복 발송되지 않아야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931900" y="10160000"/>
            <a:ext cx="87630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주문 처리 과정(접수, 결제, 재고 차감)은 데이터 누락 없이 100% 정확하게 처리되어야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970000" y="9029700"/>
            <a:ext cx="86868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재고 관리의 정확성: 재고 계산에 오류가 없어야 하며, 품절된 상품이 주문되는 일이 없어야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982700" y="7899400"/>
            <a:ext cx="86614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사용자가 신제품 알림을 받고 제품을 확인하는 과정이 2~3회 클릭 이내로 단순해야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</a:t>
            </a:r>
            <a:r>
              <a:rPr lang="en-US" altLang="ko-KR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.</a:t>
            </a:r>
            <a:endParaRPr lang="en-US" altLang="ko-KR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944600" y="6642100"/>
            <a:ext cx="87630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관리자가 과일을 조합하여 주스 레시피를 만드는 UI는 직관적이고 사용하기 쉬워야 </a:t>
            </a:r>
            <a:r>
              <a:rPr lang="ko-KR" alt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eeeeee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eeeeee"/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392400" y="5410200"/>
            <a:ext cx="5676900" cy="635000"/>
          </a:xfrm>
          <a:prstGeom prst="rect">
            <a:avLst/>
          </a:prstGeom>
        </p:spPr>
        <p:txBody>
          <a:bodyPr lIns="0" tIns="18288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3700" b="0" i="0" u="none" strike="noStrike" spc="-36">
                <a:solidFill>
                  <a:srgbClr val="595959"/>
                </a:solidFill>
                <a:latin typeface="맑은 고딕"/>
                <a:ea typeface="맑은 고딕"/>
              </a:rPr>
              <a:t>[</a:t>
            </a:r>
            <a:r>
              <a:rPr lang="ko-KR" altLang="en-US" sz="3700" b="0" i="0" u="none" strike="noStrike" spc="-36">
                <a:solidFill>
                  <a:srgbClr val="595959"/>
                </a:solidFill>
                <a:latin typeface="맑은 고딕"/>
              </a:rPr>
              <a:t>비기능적 요구사항</a:t>
            </a:r>
            <a:r>
              <a:rPr lang="en-US" sz="3700" b="0" i="0" u="none" strike="noStrike" spc="-36">
                <a:solidFill>
                  <a:srgbClr val="595959"/>
                </a:solidFill>
                <a:latin typeface="맑은 고딕"/>
                <a:ea typeface="맑은 고딕"/>
              </a:rPr>
              <a:t>]</a:t>
            </a:r>
            <a:endParaRPr lang="en-US" sz="3700" b="0" i="0" u="none" strike="noStrike" spc="-36">
              <a:solidFill>
                <a:srgbClr val="595959"/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27200" y="11379200"/>
            <a:ext cx="86868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알림 확인: 수신한 알림을 클릭하면 해당 신제품의 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상세 정보 페이지로 이동해야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52600" y="10198100"/>
            <a:ext cx="86487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알림 수신: 새로운 제품이 출시되었을 때 앱 푸시, 이메일, SMS 등 설정된 방식으로 알림을 수신해야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</a:t>
            </a: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다.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714500" y="9067800"/>
            <a:ext cx="87122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주문 및 결제: 원하는 주스를 장바구니에 담고, 주문하며, 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결제를 완료할 수 있어야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752600" y="7874000"/>
            <a:ext cx="86741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제품 탐색: 판매 중인 주스 목록(혼합 주스 포함)을 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조회할 수 있어야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endParaRPr lang="ko-KR" alt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701800" y="6845300"/>
            <a:ext cx="8750300" cy="431800"/>
          </a:xfrm>
          <a:prstGeom prst="rect">
            <a:avLst/>
          </a:prstGeom>
        </p:spPr>
        <p:txBody>
          <a:bodyPr lIns="0" tIns="12192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회원 관리: 회원가입 및 로그인을 할 수 있어야 </a:t>
            </a:r>
            <a:r>
              <a:rPr lang="ko-KR" alt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lang="en-US" sz="2500" b="0" i="0" u="none" strike="noStrike" spc="-24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sz="2500" b="0" i="0" u="none" strike="noStrike" spc="-24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276600" y="5384800"/>
            <a:ext cx="5080000" cy="635000"/>
          </a:xfrm>
          <a:prstGeom prst="rect">
            <a:avLst/>
          </a:prstGeom>
        </p:spPr>
        <p:txBody>
          <a:bodyPr lIns="0" tIns="18288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-US" sz="3700" b="0" i="0" u="none" strike="noStrike" spc="-36">
                <a:solidFill>
                  <a:srgbClr val="595959"/>
                </a:solidFill>
                <a:latin typeface="맑은 고딕"/>
                <a:ea typeface="맑은 고딕"/>
              </a:rPr>
              <a:t>[</a:t>
            </a:r>
            <a:r>
              <a:rPr lang="ko-KR" altLang="en-US" sz="3700" b="0" i="0" u="none" strike="noStrike" spc="-36">
                <a:solidFill>
                  <a:srgbClr val="595959"/>
                </a:solidFill>
                <a:latin typeface="맑은 고딕"/>
              </a:rPr>
              <a:t>기능적 요구사항</a:t>
            </a:r>
            <a:r>
              <a:rPr lang="en-US" sz="3700" b="0" i="0" u="none" strike="noStrike" spc="-36">
                <a:solidFill>
                  <a:srgbClr val="595959"/>
                </a:solidFill>
                <a:latin typeface="맑은 고딕"/>
                <a:ea typeface="맑은 고딕"/>
              </a:rPr>
              <a:t>]</a:t>
            </a:r>
            <a:endParaRPr lang="en-US" sz="3700" b="0" i="0" u="none" strike="noStrike" spc="-36">
              <a:solidFill>
                <a:srgbClr val="595959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257799" y="3784600"/>
            <a:ext cx="16078200" cy="863600"/>
          </a:xfrm>
          <a:prstGeom prst="rect">
            <a:avLst/>
          </a:prstGeom>
        </p:spPr>
        <p:txBody>
          <a:bodyPr lIns="0" tIns="12869" rIns="0" bIns="0" anchor="t"/>
          <a:lstStyle/>
          <a:p>
            <a:pPr lvl="0" algn="l">
              <a:lnSpc>
                <a:spcPct val="109559"/>
              </a:lnSpc>
              <a:defRPr/>
            </a:pP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기능적 요구사항 </a:t>
            </a:r>
            <a:r>
              <a:rPr lang="en-US" altLang="ko-KR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=</a:t>
            </a: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 사용자 관점 </a:t>
            </a:r>
            <a:r>
              <a:rPr lang="en-US" altLang="ko-KR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 비기능 요구사항 </a:t>
            </a:r>
            <a:r>
              <a:rPr lang="en-US" altLang="ko-KR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=</a:t>
            </a: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 사용성 </a:t>
            </a:r>
            <a:r>
              <a:rPr lang="en-US" altLang="ko-KR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+</a:t>
            </a:r>
            <a:r>
              <a:rPr lang="ko-KR" altLang="en-US" sz="3300" b="1" i="0" u="none" strike="noStrike" spc="51">
                <a:solidFill>
                  <a:srgbClr val="000000"/>
                </a:solidFill>
                <a:latin typeface="맑은 고딕"/>
                <a:ea typeface="맑은 고딕"/>
              </a:rPr>
              <a:t> 신뢰성을 중심으로</a:t>
            </a:r>
            <a:endParaRPr lang="ko-KR" altLang="en-US" sz="3300" b="1" i="0" u="none" strike="noStrike" spc="5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441700" y="3771900"/>
            <a:ext cx="1143000" cy="469900"/>
          </a:xfrm>
          <a:prstGeom prst="rect">
            <a:avLst/>
          </a:prstGeom>
        </p:spPr>
        <p:txBody>
          <a:bodyPr lIns="0" tIns="13547" rIns="0" bIns="0" anchor="t"/>
          <a:lstStyle/>
          <a:p>
            <a:pPr lvl="0" algn="ctr">
              <a:lnSpc>
                <a:spcPct val="109559"/>
              </a:lnSpc>
              <a:defRPr/>
            </a:pPr>
            <a:r>
              <a:rPr lang="en" sz="3400" b="1" i="0" u="none" strike="noStrike" spc="-27">
                <a:solidFill>
                  <a:srgbClr val="000000"/>
                </a:solidFill>
                <a:latin typeface="맑은 고딕"/>
                <a:ea typeface="맑은 고딕"/>
              </a:rPr>
              <a:t>기준</a:t>
            </a:r>
            <a:endParaRPr lang="en" sz="3400" b="1" i="0" u="none" strike="noStrike" spc="-27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57300" y="927100"/>
            <a:ext cx="180975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latin typeface="맑은 고딕"/>
              </a:rPr>
              <a:t>주제 선정 </a:t>
            </a:r>
            <a:r>
              <a:rPr lang="en-US" altLang="ko-KR" sz="6933" b="1" i="0" u="none" strike="noStrike" spc="69">
                <a:solidFill>
                  <a:srgbClr val="000000"/>
                </a:solidFill>
                <a:latin typeface="맑은 고딕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latin typeface="맑은 고딕"/>
              </a:rPr>
              <a:t> 기능적 </a:t>
            </a:r>
            <a:r>
              <a:rPr lang="en-US" altLang="ko-KR" sz="6933" b="1" i="0" u="none" strike="noStrike" spc="69">
                <a:solidFill>
                  <a:srgbClr val="000000"/>
                </a:solidFill>
                <a:latin typeface="맑은 고딕"/>
              </a:rPr>
              <a:t>&amp;</a:t>
            </a:r>
            <a:r>
              <a:rPr lang="ko-KR" altLang="en-US" sz="6933" b="1" i="0" u="none" strike="noStrike" spc="69">
                <a:solidFill>
                  <a:srgbClr val="000000"/>
                </a:solidFill>
                <a:latin typeface="맑은 고딕"/>
              </a:rPr>
              <a:t> 비기능적 요구사항</a:t>
            </a:r>
            <a:endParaRPr lang="ko-KR" altLang="en-US" sz="6933" b="1" i="0" u="none" strike="noStrike" spc="69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97155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주제 선정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간트 차트</a:t>
            </a:r>
            <a:endParaRPr lang="ko-KR" altLang="en-US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1940" y="2552700"/>
            <a:ext cx="24164098" cy="1116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43637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UML 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다이어그램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Class Diagram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54023" y="3124200"/>
            <a:ext cx="13286975" cy="9525000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533400" y="3124200"/>
            <a:ext cx="9525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사용자는 추상 클래스 User를 상속받는 Administrator(관리자)와 Member(회원)로 구분된다.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Member는 Order(주문)를 생성할 수 있으며, 하나의 Order는 여러 개의 OrderItem(주문 항목)으로 구성된다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주문 항목은 Fruit(과일) 또는 Juice(주스)와 연결되며, OrderStatus 열거형을 통해 주문 상태(대기, 진행, 배송, 취소)를 관리한다.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3316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4439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UML 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다이어그램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- Sequence Diagram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16196" y="2930228"/>
            <a:ext cx="13453405" cy="10252372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533400" y="3124200"/>
            <a:ext cx="9525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사용자(Actor), Management System, Database가 참여자로 등장하며 상호작용한다.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사용자가 주스 페이지에 접속해 과일 재고를 조회하는 것으로 시퀀스가 시작된다.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과일 선택, 가격 계산, 주문 버튼 클릭을 거쳐 주문을 완료하는 과정을 단계별로 보여준다.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0797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4439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UML 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다이어그램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- UseCase Diagram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6200" y="2583275"/>
            <a:ext cx="14417840" cy="7779924"/>
          </a:xfrm>
          <a:prstGeom prst="rect">
            <a:avLst/>
          </a:prstGeom>
        </p:spPr>
      </p:pic>
      <p:sp>
        <p:nvSpPr>
          <p:cNvPr id="14" name=""/>
          <p:cNvSpPr/>
          <p:nvPr/>
        </p:nvSpPr>
        <p:spPr>
          <a:xfrm>
            <a:off x="1007744" y="11014710"/>
            <a:ext cx="22309456" cy="22231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350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주스 가게 시스템의 기능과 사용자(액터) 간의 관계를 시각적으로 나타낸 UML 유스케이스 다이어그램</a:t>
            </a:r>
            <a:endParaRPr xmlns:mc="http://schemas.openxmlformats.org/markup-compatibility/2006" xmlns:hp="http://schemas.haansoft.com/office/presentation/8.0" sz="350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sz="350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350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'사용자'(일반, 신규), '관리자', '시스템'이라는 액터가 '주문하기', '회원 가입', '재고 관리', '레시피 추천' 등의 유스케이스와 상호작용하는 모습을 보여</a:t>
            </a:r>
            <a:r>
              <a:rPr xmlns:mc="http://schemas.openxmlformats.org/markup-compatibility/2006" xmlns:hp="http://schemas.haansoft.com/office/presentation/8.0" lang="ko-KR" altLang="en-US" sz="350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준다</a:t>
            </a:r>
            <a:r>
              <a:rPr xmlns:mc="http://schemas.openxmlformats.org/markup-compatibility/2006" xmlns:hp="http://schemas.haansoft.com/office/presentation/8.0" lang="en-US" altLang="ko-KR" sz="350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lang="en-US" altLang="ko-KR" sz="350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4498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설계 원리 적용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분할과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정복, 추상화,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상속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0" y="3073398"/>
            <a:ext cx="11049000" cy="9575801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381000" y="3124200"/>
            <a:ext cx="11049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분할과 정복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복잡한 사용자 관리 기능을 '관리자'와 '회원'이라는 독립적인 클래스로 분할하여 설계했다.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추상화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User 추상 클래스를 통해 모든 사용자가 가져야 할 공통 속성(ID, 이름)과 기능(로그인, 로그아웃)만을 정의했다.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상속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Administrator와 Member 클래스가 User 클래스를 상속받아 공통 기능을 재사용하고 각자 필요한 고유 기능을 확장한다.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157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15900" y="2349500"/>
            <a:ext cx="23050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927100"/>
            <a:ext cx="16725900" cy="1231900"/>
          </a:xfrm>
          <a:prstGeom prst="rect">
            <a:avLst/>
          </a:prstGeom>
        </p:spPr>
        <p:txBody>
          <a:bodyPr lIns="0" tIns="74845" rIns="0" bIns="0" anchor="t"/>
          <a:lstStyle/>
          <a:p>
            <a:pPr lvl="0" algn="l">
              <a:lnSpc>
                <a:spcPct val="102089"/>
              </a:lnSpc>
              <a:defRPr/>
            </a:pP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설계 원리 적용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-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캡슐화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,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정보 은닉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,</a:t>
            </a:r>
            <a:r>
              <a:rPr lang="ko-KR" altLang="en-US" sz="6933" b="1" i="0" u="none" strike="noStrike" spc="69">
                <a:solidFill>
                  <a:srgbClr val="000000"/>
                </a:solidFill>
                <a:ea typeface="NanumBarunGothic"/>
              </a:rPr>
              <a:t> 다형성</a:t>
            </a:r>
            <a:r>
              <a:rPr lang="en-US" altLang="ko-KR" sz="6933" b="1" i="0" u="none" strike="noStrike" spc="69">
                <a:solidFill>
                  <a:srgbClr val="000000"/>
                </a:solidFill>
                <a:ea typeface="NanumBarunGothic"/>
              </a:rPr>
              <a:t> </a:t>
            </a:r>
            <a:endParaRPr lang="en-US" altLang="ko-KR" sz="6933" b="1" i="0" u="none" strike="noStrike" spc="69">
              <a:solidFill>
                <a:srgbClr val="000000"/>
              </a:solidFill>
              <a:ea typeface="NanumBarunGothic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0" y="3073398"/>
            <a:ext cx="11049000" cy="9575801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381000" y="3124200"/>
            <a:ext cx="11049000" cy="9448800"/>
          </a:xfrm>
          <a:prstGeom prst="rect">
            <a:avLst/>
          </a:prstGeom>
        </p:spPr>
        <p:txBody>
          <a:bodyPr lIns="0" tIns="18288" rIns="0" bIns="0" anchor="t"/>
          <a:p>
            <a:pPr marL="0" lvl="1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100" b="0" i="0" u="none" strike="noStrike" kern="1200" cap="none" spc="0" normalizeH="0" baseline="0" mc:Ignorable="hp" hp:hslEmbossed="0">
              <a:solidFill>
                <a:srgbClr val="000000"/>
              </a:solidFill>
              <a:ea typeface="NanumBarunGothic"/>
            </a:endParaRPr>
          </a:p>
          <a:p>
            <a:pPr marL="0" lvl="0" indent="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캡슐화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Administrator와 Member 클래스는 각각 필요한 속성(데이터)과 메서드(기능)를 하나의 클래스로 묶어 캡슐화했다.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정보 은닉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passwordHash, accessLevel 등 중요한 속성(필드)을 private(-)으로 선언하여 외부의 직접적인 접근을 제한하고 정보를 은닉했다.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  <a:p>
            <a:pPr marL="342900" lvl="1" indent="-342900" algn="l" defTabSz="914400" rtl="0" eaLnBrk="1" latinLnBrk="0" hangingPunct="1">
              <a:lnSpc>
                <a:spcPct val="10624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다형성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anumBarunGothic"/>
              </a:rPr>
              <a:t>: User 추상 클래스의 login(), logout() 메서드를 하위 클래스인 Administrator와 Member가 각자의 로직에 맞게 재정의하여 다르게 동작하도록 구현할 수 있다.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000000"/>
              </a:solidFill>
              <a:latin typeface="NanumBarun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061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694</ep:Words>
  <ep:PresentationFormat>On-screen Show (4:3)</ep:PresentationFormat>
  <ep:Paragraphs>136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ChoHyunsu</cp:lastModifiedBy>
  <dcterms:modified xsi:type="dcterms:W3CDTF">2025-11-13T01:24:52.371</dcterms:modified>
  <cp:revision>75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